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פסקה 2, למה הבינה המלאכותית מצטיינת במשימות שחוזרות על עצמן? ← כי היא לומדת מדוגמאות ומחפשת דפוסים שחוזרים | מה הרעיון המרכזי של פסקה 3? ← מכונה מבצעת חלק מהמשימות, ולכן המקצוע משתנה ואינו נעלם</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בפסקה 2 כתוב שהמכונה ״מצטיינת״. מהו השורש של המילה? ← צ־י־ן. המשפט בטקסט: "כך המקצוע אינו נעלם – הוא משתנה…".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לפי הטקסט, בינה מלאכותית לעולם אינה טועה. | ✅ נכון – אנשים חששו לאבד את עבודתם גם כשהגיע המחשב האישי. | ❌ לא נכון – לפי הטקסט, רוב המקצועות בנויים ממשימה אחת בלבד. | ✅ נכון – לפי הטבלה, המכונה יכולה לעזור למעצב/ת ביצירת הצעות ראשונות לעיצוב.</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מיון מסמכים ← 🤖 מכונה יכולה לעזור | סיכום טקסטים ארוכים ← 🤖 מכונה יכולה לעזור | חיפוש מהיר בחוקים ← 🤖 מכונה יכולה לעזור | הרגעת מטופל מפוחד ← 🧑 דורש אדם | עידוד תלמיד שמתקשה ← 🧑 דורש אדם | ייצוג לקוח במצב מורכב ← 🧑 דורש אדם</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"השיר שהיה נכון, אבל לא היה שלי" ושאלות בסגנון בגרות על מטרה, מבנה וקישוריות. תשובות: מהי מטרתו העיקרית של המאמר? ← לשכנע שיש לשמור על ערכה של היצירה האנושית ולהשתמש במכונה ככלי ולא כתחליף | מה תפקידה של הפסקה הראשונה במבנה המאמר? ← למשוך את הקוראים באמצעות סיפור אישי שמוביל לטענה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bin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אני והמכונה</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חיים בעידן הבינה המלאכותית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דבר אחד שעשיתם השבוע בעזרת מכונה חכמה, למשל תרגום, הצעת מילים בהקלדה או סרטון שהוצע לכם. ועכשיו חשבו על דבר אחד שעשיתם השבוע ושום מכונה לא הייתה יכולה לעשות במקומכם. מה ההבדל בין השניים?</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להבין באופן בסיסי איך מכונה לומדת: מדוגמאות, מזיהוי דפוסים, ולמה איכות הדוגמאות חשובה</a:t>
            </a:r>
          </a:p>
          <a:p>
            <a:pPr rtl="1" algn="r">
              <a:spcAft>
                <a:spcPts val="600"/>
              </a:spcAft>
            </a:pPr>
            <a:r>
              <a:rPr sz="1500" b="0" lang="he-IL">
                <a:solidFill>
                  <a:srgbClr val="2B2540"/>
                </a:solidFill>
                <a:latin typeface="Arial"/>
                <a:ea typeface="Arial"/>
                <a:cs typeface="Arial"/>
                <a:sym typeface="Arial"/>
              </a:rPr>
              <a:t>• להכיר כיצד הבינה המלאכותית משנה מקצועות, ולזהות כישורים אנושיים שכדאי לפתח לקראת העתיד</a:t>
            </a:r>
          </a:p>
          <a:p>
            <a:pPr rtl="1" algn="r">
              <a:spcAft>
                <a:spcPts val="600"/>
              </a:spcAft>
            </a:pPr>
            <a:r>
              <a:rPr sz="1500" b="0" lang="he-IL">
                <a:solidFill>
                  <a:srgbClr val="2B2540"/>
                </a:solidFill>
                <a:latin typeface="Arial"/>
                <a:ea typeface="Arial"/>
                <a:cs typeface="Arial"/>
                <a:sym typeface="Arial"/>
              </a:rPr>
              <a:t>• לגבש עמדה מנומקת על מקומה של היצירתיות האנושית לצד כלים חכמים, ולהביע אותה בכתב ובעל־פה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טכנולוגיה</a:t>
            </a:r>
          </a:p>
          <a:p>
            <a:pPr rtl="1" algn="ctr">
              <a:spcAft>
                <a:spcPts val="600"/>
              </a:spcAft>
            </a:pPr>
            <a:r>
              <a:rPr sz="1700" b="0" lang="he-IL">
                <a:solidFill>
                  <a:srgbClr val="2B2540"/>
                </a:solidFill>
                <a:latin typeface="Arial"/>
                <a:ea typeface="Arial"/>
                <a:cs typeface="Arial"/>
                <a:sym typeface="Arial"/>
              </a:rPr>
              <a:t>כלים, מכשירים ושיטות שאנשים ממציאים כדי לעשות דברים בדרך חדשה</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דפוסים</a:t>
            </a:r>
          </a:p>
          <a:p>
            <a:pPr rtl="1" algn="ctr">
              <a:spcAft>
                <a:spcPts val="600"/>
              </a:spcAft>
            </a:pPr>
            <a:r>
              <a:rPr sz="1700" b="0" lang="he-IL">
                <a:solidFill>
                  <a:srgbClr val="2B2540"/>
                </a:solidFill>
                <a:latin typeface="Arial"/>
                <a:ea typeface="Arial"/>
                <a:cs typeface="Arial"/>
                <a:sym typeface="Arial"/>
              </a:rPr>
              <a:t>דברים שחוזרים על עצמם שוב ושוב בצורה דומה</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אמפתיה</a:t>
            </a:r>
          </a:p>
          <a:p>
            <a:pPr rtl="1" algn="ctr">
              <a:spcAft>
                <a:spcPts val="600"/>
              </a:spcAft>
            </a:pPr>
            <a:r>
              <a:rPr sz="1700" b="0" lang="he-IL">
                <a:solidFill>
                  <a:srgbClr val="2B2540"/>
                </a:solidFill>
                <a:latin typeface="Arial"/>
                <a:ea typeface="Arial"/>
                <a:cs typeface="Arial"/>
                <a:sym typeface="Arial"/>
              </a:rPr>
              <a:t>היכולת להבין מה אדם אחר מרגיש ולהתייחס לכך ברגישות</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חשיבה ביקורתית</a:t>
            </a:r>
          </a:p>
          <a:p>
            <a:pPr rtl="1" algn="ctr">
              <a:spcAft>
                <a:spcPts val="600"/>
              </a:spcAft>
            </a:pPr>
            <a:r>
              <a:rPr sz="1700" b="0" lang="he-IL">
                <a:solidFill>
                  <a:srgbClr val="2B2540"/>
                </a:solidFill>
                <a:latin typeface="Arial"/>
                <a:ea typeface="Arial"/>
                <a:cs typeface="Arial"/>
                <a:sym typeface="Arial"/>
              </a:rPr>
              <a:t>בדיקה של מידע לפני שמאמינים לו: מי אמר, על מה זה מבוסס, האם זה הגיוני</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שיקול דעת</a:t>
            </a:r>
          </a:p>
          <a:p>
            <a:pPr rtl="1" algn="ctr">
              <a:spcAft>
                <a:spcPts val="600"/>
              </a:spcAft>
            </a:pPr>
            <a:r>
              <a:rPr sz="1700" b="0" lang="he-IL">
                <a:solidFill>
                  <a:srgbClr val="2B2540"/>
                </a:solidFill>
                <a:latin typeface="Arial"/>
                <a:ea typeface="Arial"/>
                <a:cs typeface="Arial"/>
                <a:sym typeface="Arial"/>
              </a:rPr>
              <a:t>היכולת להחליט בחוכמה אחרי שבוחנים את כל הצדדים של מצב</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 יעבוד איתנו מחר? מקצועות בעידן הבינה המלאכותית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שאלה ישנה, כלים חדשים. בכל פעם שהופיעה טכנולוגיה חדשה, אנשים שאלו אם היא תיקח להם את העבודה. כך היה כשהופיעו מכונות האריגה, וכך היה כשהגיע המחשב האישי.</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תחנת עצירה: חשבו על מקצוע של אדם שאתם מכירים. אילו משימות במקצוע הזה מכונה יכולה לעשות, ואילו משימות רק אדם יכול לעשות? כתבו דוגמה אחת לכל סוג.</a:t>
            </a:r>
          </a:p>
        </p:txBody>
      </p:sp>
      <p:pic>
        <p:nvPicPr>
          <p:cNvPr id="19" name="Picture 18" descr="bin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בחלק הזה נשחה על פני המים ונאתר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פסקה 2, למה הבינה המלאכותית מצטיינת במשימות שחוזרות על עצמן?</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היא לומדת מדוגמאות ומחפשת דפוסים שחוזרים</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היא מבינה רגשות של אנשים</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היא אף פעם לא טועה</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הרעיון המרכזי של פסקה 3?</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מכונות יחליפו את כל הרופאים</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מכונה מבצעת חלק מהמשימות, ולכן המקצוע משתנה ואינו נעלם</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רופאים לא צריכים להשתמש בטכנולוגיה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נצלול: נסיק מסקנות, נקשר בין חלקי הטקסט ונבחן את המבנה והשפה.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בפסקה 2 כתוב שהמכונה ״מצטיינת״. מהו השורש של המילה?</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צ־ט־ן</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צ־י־ן</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ט־י־ן</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שמסכם את הרעיון המרכזי של פסקה 3.</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עמדה, תיצרו ותקשרו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הדאגה של עומר</a:t>
            </a:r>
          </a:p>
          <a:p>
            <a:pPr rtl="1" algn="r">
              <a:spcAft>
                <a:spcPts val="800"/>
              </a:spcAft>
            </a:pPr>
            <a:r>
              <a:rPr sz="1800" b="0" lang="he-IL">
                <a:solidFill>
                  <a:srgbClr val="2B2540"/>
                </a:solidFill>
                <a:latin typeface="Arial"/>
                <a:ea typeface="Arial"/>
                <a:cs typeface="Arial"/>
                <a:sym typeface="Arial"/>
              </a:rPr>
              <a:t>עומר, תלמיד כיתה ח׳, חולם להיות מתרגם. הוא קרא שתוכנות כבר מתרגמות טקסטים, ומאז הוא אומר: ״אין טעם לחלום, המקצוע הזה ייעלם.״</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לפי הטקסט, איך עומר יכול לחשוב על החלום שלו אחרת? מה הוא יכול לעשות כבר עכשיו?</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יש הטוענים: ״אין טעם לחשוב כבר עכשיו על מקצוע, כי ממילא הכול ישתנה בגלל הבינה המלאכותית.״ האם אתם מסכימים? כתבו פסקת עמדה של 6–8 שורות. פתחו במשפט שמציג את דעתכם, הביאו שני נימוקים (לפחות אחד מהם מבוסס על הטקסט או על הטבלה), וסיימו במשפט מסכם. השתמשו לפחות במילת קישור אחת: לכן, משום ש..., עם זאת.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בינה מלאכותית לעולם אינה טועה.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אנשים חששו לאבד את עבודתם גם כשהגיע המחשב האישי.</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הטקסט, רוב המקצועות בנויים ממשימה אחת בלבד.</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הטבלה, המכונה יכולה לעזור למעצב/ת ביצירת הצעות ראשונות לעיצוב.</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את המשימות לפי הטקסט והטבלה: האם היא מתאימה למכונה, או שהיא דורשת אדם?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מיון מסמכים</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סיכום טקסטים ארוכים</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חיפוש מהיר בחוקים</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הרגעת מטופל מפוחד</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עידוד תלמיד שמתקשה</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ייצוג לקוח במצב מורכב</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מכונה יכולה לעזור</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דורש אדם</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מתי השתמשתם במכונה חכמה והרגשתם שהיא עזרה לכם באמת, ומתי הרגשתם שהיא לקחה מכם משהו, למשל את ההנאה או את הלמידה?</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אלכס גילה שהמכונה ״למדה״ את השמש במקום את הצבע. איפה בחיים שלנו מכונות עלולות ללמוד דברים לא נכונים מדוגמאות לא טובות, ומה אפשר לעשות כדי לבדוק אותן?</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איזה כישור אנושי אתם הכי גאים בו, ואיך הוא יכול לעזור לכם בעבודה שעדיין אין לה שם?</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מה רק אני יכול/ה להביא? כתבו פעולה אחת לכל ערוץ שמכונה לא תעשה במקומכם: רגש (מה אני מרגיש/ה), דמיון (רעיון משוגע שלי), חברה (עם מי אני יוצר/ת), אמונה וערכים (מה חשוב לי).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„מכאן הטענה שלי: יצירה אנושית אינה נמדדת רק בתוצאה המוגמרת, ולכן אסור לנו לוותר עליה גם כשמכונה מסוגלת להפיק תוצרים מרשימים.“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המאמר?</a:t>
            </a:r>
          </a:p>
          <a:p>
            <a:pPr rtl="1" algn="r">
              <a:spcAft>
                <a:spcPts val="200"/>
              </a:spcAft>
            </a:pPr>
            <a:r>
              <a:rPr sz="1400" b="0" lang="he-IL">
                <a:solidFill>
                  <a:srgbClr val="6B6880"/>
                </a:solidFill>
                <a:latin typeface="Arial"/>
                <a:ea typeface="Arial"/>
                <a:cs typeface="Arial"/>
                <a:sym typeface="Arial"/>
              </a:rPr>
              <a:t>א. להסביר מבחינה טכנית איך פועל צ׳אטבוט   ב. לשכנע שיש לשמור על ערכה של היצירה האנושית ולהשתמש במכונה ככלי ולא כתחליף   ג. לספר על סבו של הכותב/ת ועל הבית שלו</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הראשונה במבנה המאמר?</a:t>
            </a:r>
          </a:p>
          <a:p>
            <a:pPr rtl="1" algn="r">
              <a:spcAft>
                <a:spcPts val="200"/>
              </a:spcAft>
            </a:pPr>
            <a:r>
              <a:rPr sz="1400" b="0" lang="he-IL">
                <a:solidFill>
                  <a:srgbClr val="6B6880"/>
                </a:solidFill>
                <a:latin typeface="Arial"/>
                <a:ea typeface="Arial"/>
                <a:cs typeface="Arial"/>
                <a:sym typeface="Arial"/>
              </a:rPr>
              <a:t>א. להציג את טענת הנגד   ב. לסכם את הנימוקים   ג. למשוך את הקוראים באמצעות סיפור אישי שמוביל לטענה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ההסבר על אופן פעולת המכונה (פסקה 3) משרת את הטענה המרכזית של הכותב/ת. ביססו את תשובתכם על שתי ראיות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יֵשׁ לָכֶם בַּטֵּלֵפוֹן אַפְּלִיקַצְיָה שֶׁמְּתַרְגֶּמֶת מִילִּים? מָתַי אַתֶּם מִשְׁתַּמְּשִׁים בָּהּ?</a:t>
            </a:r>
          </a:p>
          <a:p>
            <a:pPr rtl="1" algn="r">
              <a:spcAft>
                <a:spcPts val="500"/>
              </a:spcAft>
            </a:pPr>
            <a:r>
              <a:rPr sz="1700" b="1" lang="he-IL">
                <a:solidFill>
                  <a:srgbClr val="6A3FC9"/>
                </a:solidFill>
                <a:latin typeface="Arial"/>
                <a:ea typeface="Arial"/>
                <a:cs typeface="Arial"/>
                <a:sym typeface="Arial"/>
              </a:rPr>
              <a:t>עָלְתָה לָאָרֶץ </a:t>
            </a:r>
            <a:r>
              <a:rPr sz="1500" b="0" lang="he-IL">
                <a:solidFill>
                  <a:srgbClr val="6B6880"/>
                </a:solidFill>
                <a:latin typeface="Arial"/>
                <a:ea typeface="Arial"/>
                <a:cs typeface="Arial"/>
                <a:sym typeface="Arial"/>
              </a:rPr>
              <a:t>– immigrated to Israel</a:t>
            </a:r>
          </a:p>
          <a:p>
            <a:pPr rtl="1" algn="r">
              <a:spcAft>
                <a:spcPts val="500"/>
              </a:spcAft>
            </a:pPr>
            <a:r>
              <a:rPr sz="1700" b="1" lang="he-IL">
                <a:solidFill>
                  <a:srgbClr val="6A3FC9"/>
                </a:solidFill>
                <a:latin typeface="Arial"/>
                <a:ea typeface="Arial"/>
                <a:cs typeface="Arial"/>
                <a:sym typeface="Arial"/>
              </a:rPr>
              <a:t>אוּלְפָּן </a:t>
            </a:r>
            <a:r>
              <a:rPr sz="1500" b="0" lang="he-IL">
                <a:solidFill>
                  <a:srgbClr val="6B6880"/>
                </a:solidFill>
                <a:latin typeface="Arial"/>
                <a:ea typeface="Arial"/>
                <a:cs typeface="Arial"/>
                <a:sym typeface="Arial"/>
              </a:rPr>
              <a:t>– Hebrew school for new immigrants</a:t>
            </a:r>
          </a:p>
          <a:p>
            <a:pPr rtl="1" algn="r">
              <a:spcAft>
                <a:spcPts val="500"/>
              </a:spcAft>
            </a:pPr>
            <a:r>
              <a:rPr sz="1700" b="1" lang="he-IL">
                <a:solidFill>
                  <a:srgbClr val="6A3FC9"/>
                </a:solidFill>
                <a:latin typeface="Arial"/>
                <a:ea typeface="Arial"/>
                <a:cs typeface="Arial"/>
                <a:sym typeface="Arial"/>
              </a:rPr>
              <a:t>בִּינָה מְלָאכוּתִית </a:t>
            </a:r>
            <a:r>
              <a:rPr sz="1500" b="0" lang="he-IL">
                <a:solidFill>
                  <a:srgbClr val="6B6880"/>
                </a:solidFill>
                <a:latin typeface="Arial"/>
                <a:ea typeface="Arial"/>
                <a:cs typeface="Arial"/>
                <a:sym typeface="Arial"/>
              </a:rPr>
              <a:t>– artificial intelligence</a:t>
            </a:r>
          </a:p>
          <a:p>
            <a:pPr rtl="1" algn="r">
              <a:spcAft>
                <a:spcPts val="500"/>
              </a:spcAft>
            </a:pPr>
            <a:r>
              <a:rPr sz="1700" b="1" lang="he-IL">
                <a:solidFill>
                  <a:srgbClr val="6A3FC9"/>
                </a:solidFill>
                <a:latin typeface="Arial"/>
                <a:ea typeface="Arial"/>
                <a:cs typeface="Arial"/>
                <a:sym typeface="Arial"/>
              </a:rPr>
              <a:t>מְתַרְגֶּמֶת </a:t>
            </a:r>
            <a:r>
              <a:rPr sz="1500" b="0" lang="he-IL">
                <a:solidFill>
                  <a:srgbClr val="6B6880"/>
                </a:solidFill>
                <a:latin typeface="Arial"/>
                <a:ea typeface="Arial"/>
                <a:cs typeface="Arial"/>
                <a:sym typeface="Arial"/>
              </a:rPr>
              <a:t>– translates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צילמתם פעם משהו בטלפון? מה צילמתם?</a:t>
            </a:r>
          </a:p>
          <a:p>
            <a:pPr rtl="1" algn="r">
              <a:spcAft>
                <a:spcPts val="500"/>
              </a:spcAft>
            </a:pPr>
            <a:r>
              <a:rPr sz="1800" b="0" lang="he-IL">
                <a:solidFill>
                  <a:srgbClr val="2B2540"/>
                </a:solidFill>
                <a:latin typeface="Arial"/>
                <a:ea typeface="Arial"/>
                <a:cs typeface="Arial"/>
                <a:sym typeface="Arial"/>
              </a:rPr>
              <a:t>את מי נועם מצלם?</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כלב</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חתול</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דג</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אני והמכונה</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משפט אחד שלמדתי היום על איך מכונה לומדת: ____</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כישור אנושי אחד שאני רוצה לחזק לקראת העתיד הוא ____, כי ____</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דבר אחד שאני בוחר/ת ליצור בעצמי, גם כשמכונה יכולה לעשות אותו: ____</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אני והמכונה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7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אני והמכונה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