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ובטבלה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והטבלה נמצאים בחוברת ובאתר. קוראים יחד את הפסקה הראשונה, עוצרים בתחנת העצירה, וממשיכים בקריאה עצמית או בזוגות. לכל רמה באתר ובחוברת יש טקסט משלה: סיפור ליסודי, טקסט טיעוני לחט״ע, טקסט בניקוד לעולים וטקסט קצר עם תמונות לחנ״מ.</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לפי הטקסט, מה תפקידה של האמיגדלה? ← לזהות סכנה במהירות | למה רבים מרגישים פרפרים בבטן בזמן לחץ? ← כי מערכת העיכול מאטה בזמן לחץ</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בפסקה 3 כתוב: לחץ מעורר. מה השורש של המילה מעורר, ומה פירושה כאן? ← ע־ו־ר: מעיר ומפעיל, נותן אנרגיה. המשפט בטקסט: "איך לשמור אותו בגובה שאפשר לגלוש עליו…".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לא נכון – האמיגדלה תמיד מבדילה בין אריה שמתקרב לבין מצגת מול הכיתה. | ✅ נכון – בזמן לחץ מערכת העיכול מאטה. | ❌ לא נכון – לפי הטקסט, המטרה היא להעלים את הלחץ לגמרי. | ✅ נכון – בנשימת 4–6 הנשיפה ארוכה יותר מהשאיפה.</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הלב מאיץ ← 💓 גוף | נשימה מהירה ושטחית ← 💓 גוף | אני אכשל ← 💭 מחשבות | כולם יצחקו עליי ← 💭 מחשבות | לקפוא במקום ← 🚶 התנהגות | לברוח מהמצב ← 🚶 התנהגות</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 לתלמידים: פנו ליועצת, לנאמני החוסן המורים או לנאמני החוסן התלמידים.</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הטקסט הטיעוני "מי מחזיק בהגה? על ציפיות, לחץ והזכות לטעות" ושאלות בסגנון בגרות על מטרה, מבנה וקישוריות. תשובות: מהי מטרתו העיקרית של המאמר? ← לשכנע שאפשר להחזיק בציפיות בלי לתת להן לנהל אותנו | מה תפקידה של הפסקה השישית במבנה הטיעון? ← להציג טענת נגד ולהפריך אותה</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מילון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noar-beomek.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לגלוש על הגל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regashot-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לגלוש על הגל</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רגשות ולחץ</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טקסט מידעי עם טבלה</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לגלוש על הגל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אם הרגש שלכם ברגע לחוץ היה ים, איך הוא היה נראה: ים שקט, גלים קטנים או גל ענק? ומה אתם עושים כשהגל מתחיל לעלות?</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יאתרו בטקסט מידע על מה שקורה בגוף ובמחשבות בזמן לחץ, ויסבירו אותו במילים שלהם.</a:t>
            </a:r>
          </a:p>
          <a:p>
            <a:pPr rtl="1" algn="r">
              <a:spcAft>
                <a:spcPts val="600"/>
              </a:spcAft>
            </a:pPr>
            <a:r>
              <a:rPr sz="1500" b="0" lang="he-IL">
                <a:solidFill>
                  <a:srgbClr val="2B2540"/>
                </a:solidFill>
                <a:latin typeface="Arial"/>
                <a:ea typeface="Arial"/>
                <a:cs typeface="Arial"/>
                <a:sym typeface="Arial"/>
              </a:rPr>
              <a:t>• יזהו מבנה טקסט (סיפורי, מידעי עם טבלה וטיעוני), מילות קישור ותפקידן, וידרשו משמעות של מילים ושורשים מתוך ההקשר.</a:t>
            </a:r>
          </a:p>
          <a:p>
            <a:pPr rtl="1" algn="r">
              <a:spcAft>
                <a:spcPts val="600"/>
              </a:spcAft>
            </a:pPr>
            <a:r>
              <a:rPr sz="1500" b="0" lang="he-IL">
                <a:solidFill>
                  <a:srgbClr val="2B2540"/>
                </a:solidFill>
                <a:latin typeface="Arial"/>
                <a:ea typeface="Arial"/>
                <a:cs typeface="Arial"/>
                <a:sym typeface="Arial"/>
              </a:rPr>
              <a:t>• יבחרו כלים קטנים להתמודדות עם לחץ ועם ציפיות, ינסחו עמדה מנומקת ויכירו כתובות לבקשת עזרה: היועצת, נאמני החוסן המורים ונאמני החוסן התלמידים.</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לגלוש על הגל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אמיגדלה</a:t>
            </a:r>
          </a:p>
          <a:p>
            <a:pPr rtl="1" algn="ctr">
              <a:spcAft>
                <a:spcPts val="600"/>
              </a:spcAft>
            </a:pPr>
            <a:r>
              <a:rPr sz="1700" b="0" lang="he-IL">
                <a:solidFill>
                  <a:srgbClr val="2B2540"/>
                </a:solidFill>
                <a:latin typeface="Arial"/>
                <a:ea typeface="Arial"/>
                <a:cs typeface="Arial"/>
                <a:sym typeface="Arial"/>
              </a:rPr>
              <a:t>אזור קטן במוח שמזהה סכנה ומפעיל את תגובת הלחץ</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הורמונים</a:t>
            </a:r>
          </a:p>
          <a:p>
            <a:pPr rtl="1" algn="ctr">
              <a:spcAft>
                <a:spcPts val="600"/>
              </a:spcAft>
            </a:pPr>
            <a:r>
              <a:rPr sz="1700" b="0" lang="he-IL">
                <a:solidFill>
                  <a:srgbClr val="2B2540"/>
                </a:solidFill>
                <a:latin typeface="Arial"/>
                <a:ea typeface="Arial"/>
                <a:cs typeface="Arial"/>
                <a:sym typeface="Arial"/>
              </a:rPr>
              <a:t>חומרים שהגוף מפריש לדם ומעבירים מסרים בין איברים</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נדרכים</a:t>
            </a:r>
          </a:p>
          <a:p>
            <a:pPr rtl="1" algn="ctr">
              <a:spcAft>
                <a:spcPts val="600"/>
              </a:spcAft>
            </a:pPr>
            <a:r>
              <a:rPr sz="1700" b="0" lang="he-IL">
                <a:solidFill>
                  <a:srgbClr val="2B2540"/>
                </a:solidFill>
                <a:latin typeface="Arial"/>
                <a:ea typeface="Arial"/>
                <a:cs typeface="Arial"/>
                <a:sym typeface="Arial"/>
              </a:rPr>
              <a:t>נעשים מתוחים ומוכנים לפעולה</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דועכת</a:t>
            </a:r>
          </a:p>
          <a:p>
            <a:pPr rtl="1" algn="ctr">
              <a:spcAft>
                <a:spcPts val="600"/>
              </a:spcAft>
            </a:pPr>
            <a:r>
              <a:rPr sz="1700" b="0" lang="he-IL">
                <a:solidFill>
                  <a:srgbClr val="2B2540"/>
                </a:solidFill>
                <a:latin typeface="Arial"/>
                <a:ea typeface="Arial"/>
                <a:cs typeface="Arial"/>
                <a:sym typeface="Arial"/>
              </a:rPr>
              <a:t>נחלשת והולכת עד שהיא נגמרת</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שטחית</a:t>
            </a:r>
          </a:p>
          <a:p>
            <a:pPr rtl="1" algn="ctr">
              <a:spcAft>
                <a:spcPts val="600"/>
              </a:spcAft>
            </a:pPr>
            <a:r>
              <a:rPr sz="1700" b="0" lang="he-IL">
                <a:solidFill>
                  <a:srgbClr val="2B2540"/>
                </a:solidFill>
                <a:latin typeface="Arial"/>
                <a:ea typeface="Arial"/>
                <a:cs typeface="Arial"/>
                <a:sym typeface="Arial"/>
              </a:rPr>
              <a:t>כאן: נשימה קצרה שאינה מגיעה עמוק לריאות</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לגלוש על הגל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ובטבלה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לגלוש על הגל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200" b="1" lang="he-IL">
                <a:solidFill>
                  <a:srgbClr val="6A3FC9"/>
                </a:solidFill>
                <a:latin typeface="Arial"/>
                <a:ea typeface="Arial"/>
                <a:cs typeface="Arial"/>
                <a:sym typeface="Arial"/>
              </a:rPr>
              <a:t>גל בתוך הגוף: מה קורה לנו בלחץ ואיך עוזרים לגל לרדת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טקסט מידעי עם טבלה (חט״ב)</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שומר בכניסה. במוח שלנו יש אזור קטן בשם אמיגדלה, שפועל כמו שומר בכניסה לבניין. תפקידו לזהות סכנה במהירות, עוד לפני שהספקנו לחשוב. הבעיה היא שהשומר הזה לא תמיד מבדיל בין אריה שמתקרב לבין מצגת מול הכיתה.</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Arial"/>
                <a:ea typeface="Arial"/>
                <a:cs typeface="Arial"/>
                <a:sym typeface="Arial"/>
              </a:rPr>
              <a:t>תחנת עצירה: חשבו על מצב שבו קצת לחץ דווקא עזר לכם להצליח. מה הוא נתן לכם: ריכוז, אנרגיה או מוטיבציה להתכונן?</a:t>
            </a:r>
          </a:p>
        </p:txBody>
      </p:sp>
      <p:pic>
        <p:nvPicPr>
          <p:cNvPr id="19" name="Picture 18" descr="regashot-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לגלוש על הגל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בואו נשחה על פני המים ונאתר מידע שכתוב בטקסט ובטבלה.</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לפי הטקסט, מה תפקידה של האמיגדלה?</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לזהות סכנה במהירות</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לעכל את המזון</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לזכור שמות של אנשים</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למה רבים מרגישים פרפרים בבטן בזמן לחץ?</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כי הם אוכלים מעט</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כי מערכת העיכול מאטה בזמן לחץ</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כי השרירים נרגעים</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לגלוש על הגל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עכשיו צוללים: נסיק מסקנות, נקשר בין חלקי הטקסט ונבחן את השפה שבו.</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בפסקה 3 כתוב: לחץ מעורר. מה השורש של המילה מעורר, ומה פירושה כאן?</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ע־ו־ר: מעיר ומפעיל, נותן אנרגיה</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ע־ר־ר: מערער ומפריע</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ר־ו־ר: מבהיר ומסביר</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בטקסט את המשפט שמסביר מה המטרה הנכונה בהתמודדות עם לחץ.</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לגלוש על הגל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הגענו למעמקים: כאן תביעו דעה, תיצרו ותחברו את הנושא לחיים שלכם.</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רגע לפני המצגת</a:t>
            </a:r>
          </a:p>
          <a:p>
            <a:pPr rtl="1" algn="r">
              <a:spcAft>
                <a:spcPts val="800"/>
              </a:spcAft>
            </a:pPr>
            <a:r>
              <a:rPr sz="1800" b="0" lang="he-IL">
                <a:solidFill>
                  <a:srgbClr val="2B2540"/>
                </a:solidFill>
                <a:latin typeface="Arial"/>
                <a:ea typeface="Arial"/>
                <a:cs typeface="Arial"/>
                <a:sym typeface="Arial"/>
              </a:rPr>
              <a:t>נועה בכיתה ח׳ צריכה להציג עבודה מול הכיתה. הלב שלה דופק מהר, הידיים רועדות, ובראש חוזרת המחשבה: ״כולם יצחקו עליי״.</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בחרו כלי אחד מהטבלה שיכול לעזור לנועה, והסבירו למה. כתבו משפט עוגן שהיא יכולה לומר לעצמה.</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האם לדעתכם בית הספר צריך ללמד כלים להתמודדות עם לחץ, כמו שהוא מלמד מתמטיקה? כתבו פסקת עמדה (6–8 שורות): נסחו עמדה ברורה, הביאו שני נימוקים (לפחות אחד מהטקסט או מהטבלה) וסיימו במשפט סיכום.</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לגלוש על הגל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האמיגדלה תמיד מבדילה בין אריה שמתקרב לבין מצגת מול הכיתה.</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בזמן לחץ מערכת העיכול מאטה.</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לפי הטקסט, המטרה היא להעלים את הלחץ לגמרי.</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בנשימת 4–6 הנשיפה ארוכה יותר מהשאיפה.</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לגלוש על הגל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200" b="1" lang="he-IL">
                <a:solidFill>
                  <a:srgbClr val="6A3FC9"/>
                </a:solidFill>
                <a:latin typeface="Arial"/>
                <a:ea typeface="Arial"/>
                <a:cs typeface="Arial"/>
                <a:sym typeface="Arial"/>
              </a:rPr>
              <a:t>מיינו את סימני הלחץ: האם הם מופיעים בגוף, במחשבות או בהתנהגות?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8202168"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הלב מאיץ</a:t>
            </a:r>
          </a:p>
        </p:txBody>
      </p:sp>
      <p:sp>
        <p:nvSpPr>
          <p:cNvPr id="17" name="Rounded Rectangle 16"/>
          <p:cNvSpPr/>
          <p:nvPr/>
        </p:nvSpPr>
        <p:spPr>
          <a:xfrm>
            <a:off x="4443984"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נשימה מהירה ושטחית</a:t>
            </a:r>
          </a:p>
        </p:txBody>
      </p:sp>
      <p:sp>
        <p:nvSpPr>
          <p:cNvPr id="18" name="Rounded Rectangle 17"/>
          <p:cNvSpPr/>
          <p:nvPr/>
        </p:nvSpPr>
        <p:spPr>
          <a:xfrm>
            <a:off x="685799"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אני אכשל</a:t>
            </a:r>
          </a:p>
        </p:txBody>
      </p:sp>
      <p:sp>
        <p:nvSpPr>
          <p:cNvPr id="19" name="Rounded Rectangle 18"/>
          <p:cNvSpPr/>
          <p:nvPr/>
        </p:nvSpPr>
        <p:spPr>
          <a:xfrm>
            <a:off x="8202168"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כולם יצחקו עליי</a:t>
            </a:r>
          </a:p>
        </p:txBody>
      </p:sp>
      <p:sp>
        <p:nvSpPr>
          <p:cNvPr id="20" name="Rounded Rectangle 19"/>
          <p:cNvSpPr/>
          <p:nvPr/>
        </p:nvSpPr>
        <p:spPr>
          <a:xfrm>
            <a:off x="4443984"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לקפוא במקום</a:t>
            </a:r>
          </a:p>
        </p:txBody>
      </p:sp>
      <p:sp>
        <p:nvSpPr>
          <p:cNvPr id="21" name="Rounded Rectangle 20"/>
          <p:cNvSpPr/>
          <p:nvPr/>
        </p:nvSpPr>
        <p:spPr>
          <a:xfrm>
            <a:off x="685799"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לברוח מהמצב</a:t>
            </a:r>
          </a:p>
        </p:txBody>
      </p:sp>
      <p:sp>
        <p:nvSpPr>
          <p:cNvPr id="22" name="Rounded Rectangle 21"/>
          <p:cNvSpPr/>
          <p:nvPr/>
        </p:nvSpPr>
        <p:spPr>
          <a:xfrm>
            <a:off x="8244840" y="3666744"/>
            <a:ext cx="3550920" cy="2551175"/>
          </a:xfrm>
          <a:prstGeom prst="roundRect">
            <a:avLst>
              <a:gd name="adj" fmla="val 7168"/>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גוף</a:t>
            </a:r>
          </a:p>
        </p:txBody>
      </p:sp>
      <p:sp>
        <p:nvSpPr>
          <p:cNvPr id="23" name="Rounded Rectangle 22"/>
          <p:cNvSpPr/>
          <p:nvPr/>
        </p:nvSpPr>
        <p:spPr>
          <a:xfrm>
            <a:off x="4465320" y="3666744"/>
            <a:ext cx="3550920" cy="2551175"/>
          </a:xfrm>
          <a:prstGeom prst="roundRect">
            <a:avLst>
              <a:gd name="adj" fmla="val 7168"/>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מחשבות</a:t>
            </a:r>
          </a:p>
        </p:txBody>
      </p:sp>
      <p:sp>
        <p:nvSpPr>
          <p:cNvPr id="24" name="Rounded Rectangle 23"/>
          <p:cNvSpPr/>
          <p:nvPr/>
        </p:nvSpPr>
        <p:spPr>
          <a:xfrm>
            <a:off x="685800" y="3666744"/>
            <a:ext cx="3550920" cy="2551175"/>
          </a:xfrm>
          <a:prstGeom prst="roundRect">
            <a:avLst>
              <a:gd name="adj" fmla="val 7168"/>
            </a:avLst>
          </a:prstGeom>
          <a:solidFill>
            <a:srgbClr val="E7F1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התנהגות</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לגלוש על הגל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איזה סימן בגוף שלכם מודיע לכם ראשון שהגל מתחיל לעלות: לב, בטן, ידיים או מחשבות?</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ספרו על פעם שבה לחץ עזר לכם ועל פעם שבה הוא הפריע לכם. מה היה ההבדל בין שתי הפעמים?</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של מי הציפיות שאתם מרגישים הכי חזק: שלכם, של ההורים, של החברים או של הרשת החברתית? איך אפשר להבחין בין ציפייה שמכוונת לבין ציפייה שמנהלת?</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לגלוש על הגל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עש״ן ד״ק – חמישה צעדים לחזור לאיזון</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9683496" y="2286000"/>
            <a:ext cx="2112264"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עצור</a:t>
            </a:r>
          </a:p>
        </p:txBody>
      </p:sp>
      <p:sp>
        <p:nvSpPr>
          <p:cNvPr id="17" name="Rounded Rectangle 16"/>
          <p:cNvSpPr/>
          <p:nvPr/>
        </p:nvSpPr>
        <p:spPr>
          <a:xfrm>
            <a:off x="7434072" y="2286000"/>
            <a:ext cx="2112264"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שרירים</a:t>
            </a:r>
          </a:p>
        </p:txBody>
      </p:sp>
      <p:sp>
        <p:nvSpPr>
          <p:cNvPr id="18" name="Rounded Rectangle 17"/>
          <p:cNvSpPr/>
          <p:nvPr/>
        </p:nvSpPr>
        <p:spPr>
          <a:xfrm>
            <a:off x="5184648" y="2286000"/>
            <a:ext cx="2112264"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נשימה</a:t>
            </a:r>
          </a:p>
        </p:txBody>
      </p:sp>
      <p:sp>
        <p:nvSpPr>
          <p:cNvPr id="19" name="Rounded Rectangle 18"/>
          <p:cNvSpPr/>
          <p:nvPr/>
        </p:nvSpPr>
        <p:spPr>
          <a:xfrm>
            <a:off x="2935224" y="2286000"/>
            <a:ext cx="2112264"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דיבור עצמי</a:t>
            </a:r>
          </a:p>
        </p:txBody>
      </p:sp>
      <p:sp>
        <p:nvSpPr>
          <p:cNvPr id="20" name="Rounded Rectangle 19"/>
          <p:cNvSpPr/>
          <p:nvPr/>
        </p:nvSpPr>
        <p:spPr>
          <a:xfrm>
            <a:off x="685799" y="2286000"/>
            <a:ext cx="2112264" cy="1600200"/>
          </a:xfrm>
          <a:prstGeom prst="roundRect">
            <a:avLst>
              <a:gd name="adj" fmla="val 11428"/>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קדימה</a:t>
            </a:r>
          </a:p>
        </p:txBody>
      </p:sp>
      <p:sp>
        <p:nvSpPr>
          <p:cNvPr id="21" name="Rounded Rectangle 20"/>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הלב דופק והבטן מתהפכת? תרגלו יחד עש״ן ד״ק: עצור, שרירים – מכווצים ומשחררים כתפיים, נשימה – 4 פנימה ו־6 החוצה, דיבור עצמי – "זה גל, והוא יעבור", קדימה – צעד קטן אחד.</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לגלוש על הגל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מתוך הטקסט הטיעוני (חט״ע): </a:t>
            </a:r>
            <a:r>
              <a:rPr sz="1500" b="0" lang="he-IL">
                <a:solidFill>
                  <a:srgbClr val="2B2540"/>
                </a:solidFill>
                <a:latin typeface="Arial"/>
                <a:ea typeface="Arial"/>
                <a:cs typeface="Arial"/>
                <a:sym typeface="Arial"/>
              </a:rPr>
              <a:t>„אין בכוונתי לטעון שציפיות הן דבר רע. אולם יש הבדל מהותי בין ציפייה שמכוונת אותנו לבין ציפייה שמנהלת אותנו. טענתי היא שעלינו ללמוד להחזיק את הציפיות ביד, ולא לתת להן להחזיק בהגה, משום שכאשר הן נוהגות…“</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מהי מטרתו העיקרית של המאמר?</a:t>
            </a:r>
          </a:p>
          <a:p>
            <a:pPr rtl="1" algn="r">
              <a:spcAft>
                <a:spcPts val="200"/>
              </a:spcAft>
            </a:pPr>
            <a:r>
              <a:rPr sz="1400" b="0" lang="he-IL">
                <a:solidFill>
                  <a:srgbClr val="6B6880"/>
                </a:solidFill>
                <a:latin typeface="Arial"/>
                <a:ea typeface="Arial"/>
                <a:cs typeface="Arial"/>
                <a:sym typeface="Arial"/>
              </a:rPr>
              <a:t>א. לשכנע שאפשר להחזיק בציפיות בלי לתת להן לנהל אותנו   ב. לשכנע לבטל ציפיות לחלוטין   ג. להסביר מהו פרפקציוניזם מבחינה מדעית</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 תפקידה של הפסקה השישית במבנה הטיעון?</a:t>
            </a:r>
          </a:p>
          <a:p>
            <a:pPr rtl="1" algn="r">
              <a:spcAft>
                <a:spcPts val="200"/>
              </a:spcAft>
            </a:pPr>
            <a:r>
              <a:rPr sz="1400" b="0" lang="he-IL">
                <a:solidFill>
                  <a:srgbClr val="6B6880"/>
                </a:solidFill>
                <a:latin typeface="Arial"/>
                <a:ea typeface="Arial"/>
                <a:cs typeface="Arial"/>
                <a:sym typeface="Arial"/>
              </a:rPr>
              <a:t>א. להביא ראיה מחקרית נוספת   ב. לפתוח בתיאור מצב מוכר   ג. להציג טענת נגד ולהפריך אותה</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הסבירו כיצד המטפורה של ההגה והמפה תורמת לפתיחת המאמר ולסיומו ולקשר ביניהם. הביאו שתי דוגמאות מהטקסט.</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לגלוש על הגל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דִּיבַּרְתֶּם פַּעַם מוּל כִּיתָּה? מָה הִרְגַּשְׁתֶּם בַּגּוּף?</a:t>
            </a:r>
          </a:p>
          <a:p>
            <a:pPr rtl="1" algn="r">
              <a:spcAft>
                <a:spcPts val="500"/>
              </a:spcAft>
            </a:pPr>
            <a:r>
              <a:rPr sz="1700" b="1" lang="he-IL">
                <a:solidFill>
                  <a:srgbClr val="6A3FC9"/>
                </a:solidFill>
                <a:latin typeface="Arial"/>
                <a:ea typeface="Arial"/>
                <a:cs typeface="Arial"/>
                <a:sym typeface="Arial"/>
              </a:rPr>
              <a:t>דּוֹפֶק </a:t>
            </a:r>
            <a:r>
              <a:rPr sz="1500" b="0" lang="he-IL">
                <a:solidFill>
                  <a:srgbClr val="6B6880"/>
                </a:solidFill>
                <a:latin typeface="Arial"/>
                <a:ea typeface="Arial"/>
                <a:cs typeface="Arial"/>
                <a:sym typeface="Arial"/>
              </a:rPr>
              <a:t>– beats</a:t>
            </a:r>
          </a:p>
          <a:p>
            <a:pPr rtl="1" algn="r">
              <a:spcAft>
                <a:spcPts val="500"/>
              </a:spcAft>
            </a:pPr>
            <a:r>
              <a:rPr sz="1700" b="1" lang="he-IL">
                <a:solidFill>
                  <a:srgbClr val="6A3FC9"/>
                </a:solidFill>
                <a:latin typeface="Arial"/>
                <a:ea typeface="Arial"/>
                <a:cs typeface="Arial"/>
                <a:sym typeface="Arial"/>
              </a:rPr>
              <a:t>קָרוֹת </a:t>
            </a:r>
            <a:r>
              <a:rPr sz="1500" b="0" lang="he-IL">
                <a:solidFill>
                  <a:srgbClr val="6B6880"/>
                </a:solidFill>
                <a:latin typeface="Arial"/>
                <a:ea typeface="Arial"/>
                <a:cs typeface="Arial"/>
                <a:sym typeface="Arial"/>
              </a:rPr>
              <a:t>– cold</a:t>
            </a:r>
          </a:p>
          <a:p>
            <a:pPr rtl="1" algn="r">
              <a:spcAft>
                <a:spcPts val="500"/>
              </a:spcAft>
            </a:pPr>
            <a:r>
              <a:rPr sz="1700" b="1" lang="he-IL">
                <a:solidFill>
                  <a:srgbClr val="6A3FC9"/>
                </a:solidFill>
                <a:latin typeface="Arial"/>
                <a:ea typeface="Arial"/>
                <a:cs typeface="Arial"/>
                <a:sym typeface="Arial"/>
              </a:rPr>
              <a:t>לְחַץ </a:t>
            </a:r>
            <a:r>
              <a:rPr sz="1500" b="0" lang="he-IL">
                <a:solidFill>
                  <a:srgbClr val="6B6880"/>
                </a:solidFill>
                <a:latin typeface="Arial"/>
                <a:ea typeface="Arial"/>
                <a:cs typeface="Arial"/>
                <a:sym typeface="Arial"/>
              </a:rPr>
              <a:t>– stress</a:t>
            </a:r>
          </a:p>
          <a:p>
            <a:pPr rtl="1" algn="r">
              <a:spcAft>
                <a:spcPts val="500"/>
              </a:spcAft>
            </a:pPr>
            <a:r>
              <a:rPr sz="1700" b="1" lang="he-IL">
                <a:solidFill>
                  <a:srgbClr val="6A3FC9"/>
                </a:solidFill>
                <a:latin typeface="Arial"/>
                <a:ea typeface="Arial"/>
                <a:cs typeface="Arial"/>
                <a:sym typeface="Arial"/>
              </a:rPr>
              <a:t>לְאַט </a:t>
            </a:r>
            <a:r>
              <a:rPr sz="1500" b="0" lang="he-IL">
                <a:solidFill>
                  <a:srgbClr val="6B6880"/>
                </a:solidFill>
                <a:latin typeface="Arial"/>
                <a:ea typeface="Arial"/>
                <a:cs typeface="Arial"/>
                <a:sym typeface="Arial"/>
              </a:rPr>
              <a:t>– slowly</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מתי הלב שלכם דופק מהר?</a:t>
            </a:r>
          </a:p>
          <a:p>
            <a:pPr rtl="1" algn="r">
              <a:spcAft>
                <a:spcPts val="500"/>
              </a:spcAft>
            </a:pPr>
            <a:r>
              <a:rPr sz="1800" b="0" lang="he-IL">
                <a:solidFill>
                  <a:srgbClr val="2B2540"/>
                </a:solidFill>
                <a:latin typeface="Arial"/>
                <a:ea typeface="Arial"/>
                <a:cs typeface="Arial"/>
                <a:sym typeface="Arial"/>
              </a:rPr>
              <a:t>מה אני מרגיש או מרגישה בהתחלה?</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לחץ</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שינה</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פיצה</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לגלוש על הגל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לגלוש על הגל</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כלי קטן אחד שאני רוצה לנסות ברגע הלחוץ הבא שלי: ...</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דבר אחד חדש שלמדתי היום על מה שקורה בגוף בזמן לחץ: ...</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ציפייה אחת שאני רוצה להחזיק ביד בלי לתת לה לנהוג במקומי: ...</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לגלוש על הגל</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לצלול פנימה · 7 נושאים מעולם הנוער</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3"/>
              </a:rPr>
              <a:t>noar-beomek.sites.tab.bot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לגלוש על הגל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