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הפסקה הראשונה, במה שונה פגיעה ברשת מפגיעה בהפסקה? ← היא עלולה להמשיך גם בבית, בערב ובחופשה | לפי הטבלה, מה עלול לקרות כאשר צופה שותק/ת? ← הנפגע/ת עלול/ה לחשוב שכולם נגדו/ה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״הרחקה״ (פסקה 3) נגזרת מאותו שורש כמו המילה: ← רחוק. המשפט בטקסט: "כותבים דברים שלא היו מעזים לומר בקול…".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חרם דיגיטלי תמיד כולל מילים מעליבות. | ✅ נכון – בדרך כלל יש בבריונות רשת יותר צופים מפוגעים. | ✅ נכון – שמירת צילום מסך כראיה היא אחת הדרכים לפעול שמוזכרות בטקסט. | ❌ לא נכון – לפי הטקסט, רק גיבורים יכולים לעזור למי שנפגע/ה.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שליחת הודעה מעליבה ← 💥 פגיעה ישירה | פתיחת קבוצה חדשה בלי תלמידה אחת ← 🚪 חרם והרחקה | התעלמות מכוונת מכל הודעה של תלמיד ← 🚪 חרם והרחקה | הפצת תמונה בלי רשות ← 💥 פגיעה ישירה | שליחת הודעה פרטית מעודדת ← 🛡️ הגנה | שמירת צילום מסך ופנייה ליועצת ← 🛡️ הגנה</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"אין שורת קהל ברשת" ושאלות בסגנון בגרות על מטרה, מבנה וקישוריות. תשובות: מהי המטרה העיקרית של המאמר? ← לשכנע שגם לצופים ברשת יש אחריות לפעול נגד פגיעה | מה תפקידה של הפסקה הראשונה במבנה הטיעון? ← למשוך את תשומת לב הקוראים באמצעות דימוי מפתיע</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reshe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מילים שפוגעות, מילים שמגינות</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בריונות וחרם ברשת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רגע: האם קרה לכם שראיתם ברשת הודעה או תמונה שפוגעת במישהו או במישהי, ולא ידעתם מה לעשות? מה עבר לכם בראש באותו רגע? (אין צורך לספר שמות, רק תחושות ומחשבות.)</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יזהו בטקסט מידע על בריונות רשת, על חרם דיגיטלי ועל תפקידי הצופים, ויבחינו ביניהם.</a:t>
            </a:r>
          </a:p>
          <a:p>
            <a:pPr rtl="1" algn="r">
              <a:spcAft>
                <a:spcPts val="600"/>
              </a:spcAft>
            </a:pPr>
            <a:r>
              <a:rPr sz="1500" b="0" lang="he-IL">
                <a:solidFill>
                  <a:srgbClr val="2B2540"/>
                </a:solidFill>
                <a:latin typeface="Arial"/>
                <a:ea typeface="Arial"/>
                <a:cs typeface="Arial"/>
                <a:sym typeface="Arial"/>
              </a:rPr>
              <a:t>• יסיקו מסקנות מן הטקסט, ינתחו את המבנה שלו ואת מילות הקישור, ויכירו מושגים ושורשים חדשים.</a:t>
            </a:r>
          </a:p>
          <a:p>
            <a:pPr rtl="1" algn="r">
              <a:spcAft>
                <a:spcPts val="600"/>
              </a:spcAft>
            </a:pPr>
            <a:r>
              <a:rPr sz="1500" b="0" lang="he-IL">
                <a:solidFill>
                  <a:srgbClr val="2B2540"/>
                </a:solidFill>
                <a:latin typeface="Arial"/>
                <a:ea typeface="Arial"/>
                <a:cs typeface="Arial"/>
                <a:sym typeface="Arial"/>
              </a:rPr>
              <a:t>• יגבשו עמדה מנומקת על אחריותם של צופים ברשת, וינסחו מילים שמגינות על מי שנפגע/ה.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בריונות רשת</a:t>
            </a:r>
          </a:p>
          <a:p>
            <a:pPr rtl="1" algn="ctr">
              <a:spcAft>
                <a:spcPts val="600"/>
              </a:spcAft>
            </a:pPr>
            <a:r>
              <a:rPr sz="1700" b="0" lang="he-IL">
                <a:solidFill>
                  <a:srgbClr val="2B2540"/>
                </a:solidFill>
                <a:latin typeface="Arial"/>
                <a:ea typeface="Arial"/>
                <a:cs typeface="Arial"/>
                <a:sym typeface="Arial"/>
              </a:rPr>
              <a:t>פגיעה חוזרת באדם באמצעים דיגיטליים, כמו הודעות, תמונות או סרטונים</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התחזות</a:t>
            </a:r>
          </a:p>
          <a:p>
            <a:pPr rtl="1" algn="ctr">
              <a:spcAft>
                <a:spcPts val="600"/>
              </a:spcAft>
            </a:pPr>
            <a:r>
              <a:rPr sz="1700" b="0" lang="he-IL">
                <a:solidFill>
                  <a:srgbClr val="2B2540"/>
                </a:solidFill>
                <a:latin typeface="Arial"/>
                <a:ea typeface="Arial"/>
                <a:cs typeface="Arial"/>
                <a:sym typeface="Arial"/>
              </a:rPr>
              <a:t>העמדת פנים שאתה מישהו אחר, למשל פתיחת פרופיל בשם של אדם אחר</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שם בדוי</a:t>
            </a:r>
          </a:p>
          <a:p>
            <a:pPr rtl="1" algn="ctr">
              <a:spcAft>
                <a:spcPts val="600"/>
              </a:spcAft>
            </a:pPr>
            <a:r>
              <a:rPr sz="1700" b="0" lang="he-IL">
                <a:solidFill>
                  <a:srgbClr val="2B2540"/>
                </a:solidFill>
                <a:latin typeface="Arial"/>
                <a:ea typeface="Arial"/>
                <a:cs typeface="Arial"/>
                <a:sym typeface="Arial"/>
              </a:rPr>
              <a:t>שם מומצא שאינו השם האמיתי</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חרם דיגיטלי</a:t>
            </a:r>
          </a:p>
          <a:p>
            <a:pPr rtl="1" algn="ctr">
              <a:spcAft>
                <a:spcPts val="600"/>
              </a:spcAft>
            </a:pPr>
            <a:r>
              <a:rPr sz="1700" b="0" lang="he-IL">
                <a:solidFill>
                  <a:srgbClr val="2B2540"/>
                </a:solidFill>
                <a:latin typeface="Arial"/>
                <a:ea typeface="Arial"/>
                <a:cs typeface="Arial"/>
                <a:sym typeface="Arial"/>
              </a:rPr>
              <a:t>הרחקה מכוונת של מישהו מקבוצות, משיחות או ממפגשים ברשת</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פיזור אחריות</a:t>
            </a:r>
          </a:p>
          <a:p>
            <a:pPr rtl="1" algn="ctr">
              <a:spcAft>
                <a:spcPts val="600"/>
              </a:spcAft>
            </a:pPr>
            <a:r>
              <a:rPr sz="1700" b="0" lang="he-IL">
                <a:solidFill>
                  <a:srgbClr val="2B2540"/>
                </a:solidFill>
                <a:latin typeface="Arial"/>
                <a:ea typeface="Arial"/>
                <a:cs typeface="Arial"/>
                <a:sym typeface="Arial"/>
              </a:rPr>
              <a:t>תחושה שכשיש הרבה צופים, כל אחד פחות אחראי לפעול</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 עומד מאחורי המסך? מדריך לזירה הדיגיטלית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פגיעה שלא נגמרת בצלצול. בריונות רשת היא פגיעה חוזרת ונשנית באדם באמצעות טלפון, מחשב או מכשיר דיגיטלי אחר. היא יכולה להופיע כהודעות מעליבות, הפצת שמועות, שיתוף תמונה בלי רשות או התחזות למישהו אחר.</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עצרו וחשבו: מדוע לדעתכם חרם דיגיטלי, שאין בו אף מילה מעליבה, עלול לכאוב לא פחות מהודעה פוגענית?</a:t>
            </a:r>
          </a:p>
        </p:txBody>
      </p:sp>
      <p:pic>
        <p:nvPicPr>
          <p:cNvPr id="19" name="Picture 18" descr="reshe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ונאתר מידע שכתוב בטקסט במפורש.</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הפסקה הראשונה, במה שונה פגיעה ברשת מפגיעה בהפסקה?</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היא תמיד פחות כואבת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היא עלולה להמשיך גם בבית, בערב ובחופשה</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היא קורית רק בין חברים קרובים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מה עלול לקרות כאשר צופה שותק/ת?</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הנפגע/ת עלול/ה לחשוב שכולם נגדו/ה</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הפגיעה נעצרת מהר יותר</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הפוגעים מתנצלים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ונבחן את המבנה ואת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״הרחקה״ (פסקה 3) נגזרת מאותו שורש כמו המילה: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רחוק</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רוחב</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חוקר</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החלק במשפט שמסביר מה עושים אנשים שמרגישים מוגנים בזכות שם בדוי.</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הגענו למעמקים: כאן תביעו עמדה,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הקבוצה החדשה</a:t>
            </a:r>
          </a:p>
          <a:p>
            <a:pPr rtl="1" algn="r">
              <a:spcAft>
                <a:spcPts val="800"/>
              </a:spcAft>
            </a:pPr>
            <a:r>
              <a:rPr sz="1800" b="0" lang="he-IL">
                <a:solidFill>
                  <a:srgbClr val="2B2540"/>
                </a:solidFill>
                <a:latin typeface="Arial"/>
                <a:ea typeface="Arial"/>
                <a:cs typeface="Arial"/>
                <a:sym typeface="Arial"/>
              </a:rPr>
              <a:t>יונתן מכיתה ח׳ גילה שחברי הכיתה פתחו קבוצה חדשה בלי תמר. בקבוצה מתכננים מסיבה, וכמה כבר שלחו אימוג׳י צוחק כשמישהו כתב עליה משהו. אף אחד לא מגיב, ויונתן מתלבט.</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איזה תפקיד צופה יונתן יכול לבחור? כתבו שתי פעולות שהוא יכול לעשות ומה הוא יכול לחשוב כדי לצאת מהצד.</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לדעתכם צופה ששותק/ת כשהוא/היא רואה בריונות ברשת אחראי/ת חלקית לפגיעה? כתבו פסקת טיעון (6–8 שורות): הציגו עמדה ברורה, שני נימוקים (לפחות אחד מבוסס על הטקסט או על הטבלה), והשתמשו בשתי מילות קישור לפחות (למשל: משום ש..., לכן, יתרה מזו). סיימו במשפט מסכם.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חרם דיגיטלי תמיד כולל מילים מעליבות.</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בדרך כלל יש בבריונות רשת יותר צופים מפוגעים.</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שמירת צילום מסך כראיה היא אחת הדרכים לפעול שמוזכרות בטקסט.</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הטקסט, רק גיבורים יכולים לעזור למי שנפגע/ה.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מעשה לקבוצה המתאימה: פגיעה ישירה, חרם והרחקה, או הגנה.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שליחת הודעה מעליבה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פתיחת קבוצה חדשה בלי תלמידה אחת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התעלמות מכוונת מכל הודעה של תלמיד</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הפצת תמונה בלי רשות</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שליחת הודעה פרטית מעודדת</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שמירת צילום מסך ופנייה ליועצת</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פגיעה ישירה</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חרם והרחקה</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הגנה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למה לדעתכם קל יותר לכתוב מילים פוגעות מאחורי מסך מאשר לומר אותן פנים אל פנים?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לייק או אימוג׳י צוחק הם ״רק לחיצה״? מה הם אומרים לפוגעים ולנפגעים?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עוצר אותנו לפעמים מלהגן על מישהו ברשת? ואילו דרכים בטוחות יש לנו בכל זאת לפעול?</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חבר/ה נפגע/ה ב"קבוצת הכיתה". איך עוזרים לפי מעש״ה? מחויבות – "אני כאן איתך", עידוד לפעולה – לשמור צילום מסך ולפנות יחד למבוגר/ת, שאלות – "מה יעזור לך עכשיו?", הבניית רצף – מה קרה, מה עכשיו ומה הלאה.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„טענתי פשוטה: ברשת אין דבר כזה צופה תמים. מי שרואים בריונות או חרם דיגיטלי ובוחרים לשתוק אינם רק עדים לפגיעה; הם חלק מן התפאורה שמאפשרת לה להתקיים.“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המטרה העיקרית של המאמר?</a:t>
            </a:r>
          </a:p>
          <a:p>
            <a:pPr rtl="1" algn="r">
              <a:spcAft>
                <a:spcPts val="200"/>
              </a:spcAft>
            </a:pPr>
            <a:r>
              <a:rPr sz="1400" b="0" lang="he-IL">
                <a:solidFill>
                  <a:srgbClr val="6B6880"/>
                </a:solidFill>
                <a:latin typeface="Arial"/>
                <a:ea typeface="Arial"/>
                <a:cs typeface="Arial"/>
                <a:sym typeface="Arial"/>
              </a:rPr>
              <a:t>א. לתאר את ההיסטוריה של הרשתות החברתיות   ב. לשכנע שגם לצופים ברשת יש אחריות לפעול נגד פגיעה   ג. להסביר איך מדווחים על תוכן פוגעני</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הראשונה במבנה הטיעון?</a:t>
            </a:r>
          </a:p>
          <a:p>
            <a:pPr rtl="1" algn="r">
              <a:spcAft>
                <a:spcPts val="200"/>
              </a:spcAft>
            </a:pPr>
            <a:r>
              <a:rPr sz="1400" b="0" lang="he-IL">
                <a:solidFill>
                  <a:srgbClr val="6B6880"/>
                </a:solidFill>
                <a:latin typeface="Arial"/>
                <a:ea typeface="Arial"/>
                <a:cs typeface="Arial"/>
                <a:sym typeface="Arial"/>
              </a:rPr>
              <a:t>א. להציג טענת נגד   ב. לסכם את הנימוקים   ג. למשוך את תשומת לב הקוראים באמצעות דימוי מפתיע</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דימוי אולם הקולנוע, המופיע בפתיחה ובסיכום, תורם ללכידות המאמר ולשכנוע הקוראים. הביאו שתי דוגמאות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אַתֶּם עוֹשִׂים כְּשֶׁמִּישֶׁהוּ כּוֹתֵב מִילִּים רָעוֹת לְחָבֵר אוֹ לַחֲבֵרָה?</a:t>
            </a:r>
          </a:p>
          <a:p>
            <a:pPr rtl="1" algn="r">
              <a:spcAft>
                <a:spcPts val="500"/>
              </a:spcAft>
            </a:pPr>
            <a:r>
              <a:rPr sz="1700" b="1" lang="he-IL">
                <a:solidFill>
                  <a:srgbClr val="6A3FC9"/>
                </a:solidFill>
                <a:latin typeface="Arial"/>
                <a:ea typeface="Arial"/>
                <a:cs typeface="Arial"/>
                <a:sym typeface="Arial"/>
              </a:rPr>
              <a:t>חָדָשׁ בְּיִשְׂרָאֵל </a:t>
            </a:r>
            <a:r>
              <a:rPr sz="1500" b="0" lang="he-IL">
                <a:solidFill>
                  <a:srgbClr val="6B6880"/>
                </a:solidFill>
                <a:latin typeface="Arial"/>
                <a:ea typeface="Arial"/>
                <a:cs typeface="Arial"/>
                <a:sym typeface="Arial"/>
              </a:rPr>
              <a:t>– new in Israel</a:t>
            </a:r>
          </a:p>
          <a:p>
            <a:pPr rtl="1" algn="r">
              <a:spcAft>
                <a:spcPts val="500"/>
              </a:spcAft>
            </a:pPr>
            <a:r>
              <a:rPr sz="1700" b="1" lang="he-IL">
                <a:solidFill>
                  <a:srgbClr val="6A3FC9"/>
                </a:solidFill>
                <a:latin typeface="Arial"/>
                <a:ea typeface="Arial"/>
                <a:cs typeface="Arial"/>
                <a:sym typeface="Arial"/>
              </a:rPr>
              <a:t>מִילִּים רָעוֹת </a:t>
            </a:r>
            <a:r>
              <a:rPr sz="1500" b="0" lang="he-IL">
                <a:solidFill>
                  <a:srgbClr val="6B6880"/>
                </a:solidFill>
                <a:latin typeface="Arial"/>
                <a:ea typeface="Arial"/>
                <a:cs typeface="Arial"/>
                <a:sym typeface="Arial"/>
              </a:rPr>
              <a:t>– bad, hurtful words</a:t>
            </a:r>
          </a:p>
          <a:p>
            <a:pPr rtl="1" algn="r">
              <a:spcAft>
                <a:spcPts val="500"/>
              </a:spcAft>
            </a:pPr>
            <a:r>
              <a:rPr sz="1700" b="1" lang="he-IL">
                <a:solidFill>
                  <a:srgbClr val="6A3FC9"/>
                </a:solidFill>
                <a:latin typeface="Arial"/>
                <a:ea typeface="Arial"/>
                <a:cs typeface="Arial"/>
                <a:sym typeface="Arial"/>
              </a:rPr>
              <a:t>הַקְּבוּצָה שֶׁל הַכִּיתָּה </a:t>
            </a:r>
            <a:r>
              <a:rPr sz="1500" b="0" lang="he-IL">
                <a:solidFill>
                  <a:srgbClr val="6B6880"/>
                </a:solidFill>
                <a:latin typeface="Arial"/>
                <a:ea typeface="Arial"/>
                <a:cs typeface="Arial"/>
                <a:sym typeface="Arial"/>
              </a:rPr>
              <a:t>– the class group chat</a:t>
            </a:r>
          </a:p>
          <a:p>
            <a:pPr rtl="1" algn="r">
              <a:spcAft>
                <a:spcPts val="500"/>
              </a:spcAft>
            </a:pPr>
            <a:r>
              <a:rPr sz="1700" b="1" lang="he-IL">
                <a:solidFill>
                  <a:srgbClr val="6A3FC9"/>
                </a:solidFill>
                <a:latin typeface="Arial"/>
                <a:ea typeface="Arial"/>
                <a:cs typeface="Arial"/>
                <a:sym typeface="Arial"/>
              </a:rPr>
              <a:t>זֶה לֹא בְּסֵדֶר </a:t>
            </a:r>
            <a:r>
              <a:rPr sz="1500" b="0" lang="he-IL">
                <a:solidFill>
                  <a:srgbClr val="6B6880"/>
                </a:solidFill>
                <a:latin typeface="Arial"/>
                <a:ea typeface="Arial"/>
                <a:cs typeface="Arial"/>
                <a:sym typeface="Arial"/>
              </a:rPr>
              <a:t>– this is not OK</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מרגישים כשמישהו כותב מילה רעה? </a:t>
            </a:r>
            <a:r>
              <a:rPr sz="1800" b="1" lang="he-IL">
                <a:solidFill>
                  <a:srgbClr val="2B2540"/>
                </a:solidFill>
                <a:latin typeface="Segoe UI Emoji"/>
                <a:ea typeface="Segoe UI Emoji"/>
                <a:cs typeface="Segoe UI Emoji"/>
                <a:sym typeface="Segoe UI Emoji"/>
              </a:rPr>
              <a:t>😢</a:t>
            </a:r>
          </a:p>
          <a:p>
            <a:pPr rtl="1" algn="r">
              <a:spcAft>
                <a:spcPts val="500"/>
              </a:spcAft>
            </a:pPr>
            <a:r>
              <a:rPr sz="1800" b="0" lang="he-IL">
                <a:solidFill>
                  <a:srgbClr val="2B2540"/>
                </a:solidFill>
                <a:latin typeface="Arial"/>
                <a:ea typeface="Arial"/>
                <a:cs typeface="Arial"/>
                <a:sym typeface="Arial"/>
              </a:rPr>
              <a:t>איך החבר מרגיש?</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עצוב</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שמח</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עייף</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מילים שפוגעות, מילים שמגינות</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אחד שלמדתי היום על הכוח של מי שצופים ברשת: ...</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מילה או הודעה אחת שמגינה, שאני יכול/ה לכתוב בפעם הבאה שאראה פגיעה: ...</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אם אני או מישהו שאני מכיר/ה נפגעים ברשת, אני יכול/ה לפנות אל: ...</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מילים שפוגעות, מילים שמגינות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7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מילים שפוגעות, מילים שמגינות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